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42"/>
  </p:notesMasterIdLst>
  <p:sldIdLst>
    <p:sldId id="514" r:id="rId2"/>
    <p:sldId id="256" r:id="rId3"/>
    <p:sldId id="490" r:id="rId4"/>
    <p:sldId id="438" r:id="rId5"/>
    <p:sldId id="437" r:id="rId6"/>
    <p:sldId id="479" r:id="rId7"/>
    <p:sldId id="486" r:id="rId8"/>
    <p:sldId id="436" r:id="rId9"/>
    <p:sldId id="480" r:id="rId10"/>
    <p:sldId id="494" r:id="rId11"/>
    <p:sldId id="482" r:id="rId12"/>
    <p:sldId id="497" r:id="rId13"/>
    <p:sldId id="481" r:id="rId14"/>
    <p:sldId id="439" r:id="rId15"/>
    <p:sldId id="440" r:id="rId16"/>
    <p:sldId id="503" r:id="rId17"/>
    <p:sldId id="499" r:id="rId18"/>
    <p:sldId id="444" r:id="rId19"/>
    <p:sldId id="500" r:id="rId20"/>
    <p:sldId id="501" r:id="rId21"/>
    <p:sldId id="484" r:id="rId22"/>
    <p:sldId id="502" r:id="rId23"/>
    <p:sldId id="483" r:id="rId24"/>
    <p:sldId id="441" r:id="rId25"/>
    <p:sldId id="442" r:id="rId26"/>
    <p:sldId id="443" r:id="rId27"/>
    <p:sldId id="496" r:id="rId28"/>
    <p:sldId id="493" r:id="rId29"/>
    <p:sldId id="448" r:id="rId30"/>
    <p:sldId id="513" r:id="rId31"/>
    <p:sldId id="505" r:id="rId32"/>
    <p:sldId id="507" r:id="rId33"/>
    <p:sldId id="447" r:id="rId34"/>
    <p:sldId id="512" r:id="rId35"/>
    <p:sldId id="449" r:id="rId36"/>
    <p:sldId id="504" r:id="rId37"/>
    <p:sldId id="511" r:id="rId38"/>
    <p:sldId id="340" r:id="rId39"/>
    <p:sldId id="451" r:id="rId40"/>
    <p:sldId id="31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ne2017" initials="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E269"/>
    <a:srgbClr val="FFFFCC"/>
    <a:srgbClr val="FFFF99"/>
    <a:srgbClr val="FFCC00"/>
    <a:srgbClr val="FF9900"/>
    <a:srgbClr val="FFCCFF"/>
    <a:srgbClr val="FF3300"/>
    <a:srgbClr val="9148C8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9" autoAdjust="0"/>
    <p:restoredTop sz="94444" autoAdjust="0"/>
  </p:normalViewPr>
  <p:slideViewPr>
    <p:cSldViewPr snapToGrid="0">
      <p:cViewPr varScale="1">
        <p:scale>
          <a:sx n="112" d="100"/>
          <a:sy n="112" d="100"/>
        </p:scale>
        <p:origin x="63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139" d="5000"/>
        <a:sy n="3139" d="50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91F4-058B-4E20-8DAB-9E5538E56EF3}" type="datetimeFigureOut">
              <a:rPr lang="fr-FR" smtClean="0"/>
              <a:pPr/>
              <a:t>28/10/2021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04E89-E3BE-465B-9CA7-CDAF0A5AD30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560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595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6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19189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8882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13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9111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48761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98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5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2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1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74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5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43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9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8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10/28/21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757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fficher l’image source">
            <a:extLst>
              <a:ext uri="{FF2B5EF4-FFF2-40B4-BE49-F238E27FC236}">
                <a16:creationId xmlns:a16="http://schemas.microsoft.com/office/drawing/2014/main" id="{0E638A91-9EEC-4BE6-9B4C-6CA2BF9A2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47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42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E76AFA-273F-4279-AD31-286499EED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399C1C8-1AE7-4D44-91BE-743E9E1F3AAE}"/>
              </a:ext>
            </a:extLst>
          </p:cNvPr>
          <p:cNvSpPr txBox="1">
            <a:spLocks/>
          </p:cNvSpPr>
          <p:nvPr/>
        </p:nvSpPr>
        <p:spPr>
          <a:xfrm>
            <a:off x="2669720" y="1392110"/>
            <a:ext cx="6852557" cy="12220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it-IT" sz="60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it-IT" sz="60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60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Myocardites</a:t>
            </a:r>
            <a:endParaRPr lang="fr-FR" sz="6000" dirty="0">
              <a:solidFill>
                <a:srgbClr val="FFFF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A512A9-8970-4381-97CA-773AFE1FE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61" t="40602" r="29689" b="23458"/>
          <a:stretch/>
        </p:blipFill>
        <p:spPr>
          <a:xfrm>
            <a:off x="3351922" y="3106901"/>
            <a:ext cx="4860000" cy="31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2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2111" y="61527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Définition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0831" y="2372563"/>
            <a:ext cx="10915969" cy="2321357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FFFF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Inflammation du muscle cardiaque 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résultant de l’exposition à un antigène externe (bactérie, </a:t>
            </a:r>
            <a:r>
              <a:rPr lang="fr-FR" sz="32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virus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, parasite, toxine) ou à une atteinte </a:t>
            </a:r>
            <a:r>
              <a:rPr lang="fr-FR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autoimmune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dirigée contre des autoantigènes.</a:t>
            </a:r>
          </a:p>
        </p:txBody>
      </p:sp>
    </p:spTree>
    <p:extLst>
      <p:ext uri="{BB962C8B-B14F-4D97-AF65-F5344CB8AC3E}">
        <p14:creationId xmlns:p14="http://schemas.microsoft.com/office/powerpoint/2010/main" val="92826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48319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Epidémiologie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0" y="1848918"/>
            <a:ext cx="10601010" cy="3749242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1,5 à 2 millions de cas de myocardite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Prédominance masculine (hormone sexuelle)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Surtout 1</a:t>
            </a:r>
            <a:r>
              <a:rPr lang="fr-FR" sz="3200" b="1" baseline="30000" dirty="0">
                <a:latin typeface="Aharoni" panose="02010803020104030203" pitchFamily="2" charset="-79"/>
                <a:cs typeface="Aharoni" panose="02010803020104030203" pitchFamily="2" charset="-79"/>
              </a:rPr>
              <a:t>ère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année de vie, diminue entre 2 et 11 ans, augmente de la puberté à l’âge de 40 ans</a:t>
            </a:r>
          </a:p>
        </p:txBody>
      </p:sp>
    </p:spTree>
    <p:extLst>
      <p:ext uri="{BB962C8B-B14F-4D97-AF65-F5344CB8AC3E}">
        <p14:creationId xmlns:p14="http://schemas.microsoft.com/office/powerpoint/2010/main" val="1651457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54415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Epidémiologie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0" y="2224838"/>
            <a:ext cx="10601010" cy="3383482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4 à 6 décès/100 000, soit 350 000 décès (myocardite, cardiomyopathie)</a:t>
            </a:r>
          </a:p>
          <a:p>
            <a:pPr marL="0" indent="0">
              <a:buNone/>
            </a:pPr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0,5 à 4% d’insuffisance cardiaque liée à la myocardite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10% de myocardite (0,5% à 67%) au cours des CMD</a:t>
            </a:r>
          </a:p>
        </p:txBody>
      </p:sp>
    </p:spTree>
    <p:extLst>
      <p:ext uri="{BB962C8B-B14F-4D97-AF65-F5344CB8AC3E}">
        <p14:creationId xmlns:p14="http://schemas.microsoft.com/office/powerpoint/2010/main" val="1566338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200" y="239358"/>
            <a:ext cx="5486401" cy="1487842"/>
          </a:xfr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r>
              <a:rPr lang="fr-FR" sz="2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A. Nombre de décès par myocardite/CMD chez les hommes (bleu) et les  femmes (rouge) entre 1990 et 2015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179523"/>
            <a:ext cx="9404723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C0C892-0ED5-4BDD-A70A-507D140B3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865519"/>
            <a:ext cx="11643361" cy="454504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F4EECA6-59DC-4649-B61F-03FC8A7C44A5}"/>
              </a:ext>
            </a:extLst>
          </p:cNvPr>
          <p:cNvSpPr txBox="1">
            <a:spLocks/>
          </p:cNvSpPr>
          <p:nvPr/>
        </p:nvSpPr>
        <p:spPr>
          <a:xfrm>
            <a:off x="6360160" y="239358"/>
            <a:ext cx="5486401" cy="151264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B. Pourcentage de décès pour 100 000 habitants par myocardite/CMD chez les hommes (bleu) et les  femmes (rouge) entre 1990 et 2015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FB6681-F597-4ED4-9042-CA4117281F7C}"/>
              </a:ext>
            </a:extLst>
          </p:cNvPr>
          <p:cNvSpPr/>
          <p:nvPr/>
        </p:nvSpPr>
        <p:spPr>
          <a:xfrm>
            <a:off x="4876800" y="6524080"/>
            <a:ext cx="6969761" cy="251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0" i="0" u="none" strike="noStrike" baseline="0" dirty="0">
                <a:latin typeface="LiberationSans"/>
              </a:rPr>
              <a:t>Roth GA et al, J Am Coll </a:t>
            </a:r>
            <a:r>
              <a:rPr lang="en-US" sz="1600" b="0" i="0" u="none" strike="noStrike" baseline="0" dirty="0" err="1">
                <a:latin typeface="LiberationSans"/>
              </a:rPr>
              <a:t>Cardiol</a:t>
            </a:r>
            <a:r>
              <a:rPr lang="en-US" sz="1600" b="0" i="0" u="none" strike="noStrike" baseline="0" dirty="0">
                <a:latin typeface="LiberationSans"/>
              </a:rPr>
              <a:t> 2016;68:2348-64.)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1273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320" y="1147288"/>
            <a:ext cx="11379200" cy="1400530"/>
          </a:xfrm>
          <a:noFill/>
          <a:ln>
            <a:noFill/>
          </a:ln>
        </p:spPr>
        <p:txBody>
          <a:bodyPr/>
          <a:lstStyle/>
          <a:p>
            <a:r>
              <a:rPr lang="fr-FR" sz="4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Myocardite : une cause de mort subite</a:t>
            </a:r>
          </a:p>
        </p:txBody>
      </p:sp>
      <p:pic>
        <p:nvPicPr>
          <p:cNvPr id="6146" name="Picture 2" descr="Afficher l’image source">
            <a:extLst>
              <a:ext uri="{FF2B5EF4-FFF2-40B4-BE49-F238E27FC236}">
                <a16:creationId xmlns:a16="http://schemas.microsoft.com/office/drawing/2014/main" id="{05C3F068-5B53-4B1C-A2E2-F145E3F3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261360"/>
            <a:ext cx="3647440" cy="349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54669F-ADEE-45A9-9D7B-6104A68F1B15}"/>
              </a:ext>
            </a:extLst>
          </p:cNvPr>
          <p:cNvSpPr/>
          <p:nvPr/>
        </p:nvSpPr>
        <p:spPr>
          <a:xfrm>
            <a:off x="274320" y="2621280"/>
            <a:ext cx="3647440" cy="6400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2% de mort subite du nouveau-né</a:t>
            </a:r>
          </a:p>
          <a:p>
            <a:pPr algn="ctr"/>
            <a:endParaRPr lang="fr-FR" sz="900" dirty="0"/>
          </a:p>
        </p:txBody>
      </p:sp>
      <p:pic>
        <p:nvPicPr>
          <p:cNvPr id="6148" name="Picture 4" descr="Afficher l’image source">
            <a:extLst>
              <a:ext uri="{FF2B5EF4-FFF2-40B4-BE49-F238E27FC236}">
                <a16:creationId xmlns:a16="http://schemas.microsoft.com/office/drawing/2014/main" id="{C36ED866-F406-468C-AFB1-C3663AEE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1" y="3187898"/>
            <a:ext cx="3647440" cy="35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F455B0-EEC3-4AA7-80EF-1F0004CDB9F0}"/>
              </a:ext>
            </a:extLst>
          </p:cNvPr>
          <p:cNvSpPr/>
          <p:nvPr/>
        </p:nvSpPr>
        <p:spPr>
          <a:xfrm>
            <a:off x="4368801" y="2547818"/>
            <a:ext cx="3647440" cy="6400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5% de mort subite de l’enfant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8F0561A9-28A7-483E-A7EE-B44DFE565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20613" r="13476" b="4164"/>
          <a:stretch/>
        </p:blipFill>
        <p:spPr bwMode="auto">
          <a:xfrm>
            <a:off x="8463282" y="3187898"/>
            <a:ext cx="3647440" cy="357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3F1819-7D25-44E4-822A-97D23E2508B6}"/>
              </a:ext>
            </a:extLst>
          </p:cNvPr>
          <p:cNvSpPr/>
          <p:nvPr/>
        </p:nvSpPr>
        <p:spPr>
          <a:xfrm>
            <a:off x="8463282" y="2547818"/>
            <a:ext cx="3647440" cy="64008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5-14% de mort subite de l’enfant</a:t>
            </a:r>
          </a:p>
        </p:txBody>
      </p:sp>
    </p:spTree>
    <p:extLst>
      <p:ext uri="{BB962C8B-B14F-4D97-AF65-F5344CB8AC3E}">
        <p14:creationId xmlns:p14="http://schemas.microsoft.com/office/powerpoint/2010/main" val="152988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950" y="603942"/>
            <a:ext cx="10204769" cy="1400530"/>
          </a:xfrm>
          <a:noFill/>
          <a:ln>
            <a:noFill/>
          </a:ln>
        </p:spPr>
        <p:txBody>
          <a:bodyPr/>
          <a:lstStyle/>
          <a:p>
            <a:r>
              <a:rPr lang="fr-FR" sz="4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Diagnostic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717" y="3531751"/>
            <a:ext cx="11632565" cy="2022042"/>
          </a:xfrm>
          <a:gradFill flip="none" rotWithShape="1">
            <a:gsLst>
              <a:gs pos="0">
                <a:schemeClr val="tx2">
                  <a:lumMod val="25000"/>
                  <a:shade val="30000"/>
                  <a:satMod val="115000"/>
                </a:schemeClr>
              </a:gs>
              <a:gs pos="50000">
                <a:schemeClr val="tx2">
                  <a:lumMod val="25000"/>
                  <a:shade val="67500"/>
                  <a:satMod val="115000"/>
                </a:schemeClr>
              </a:gs>
              <a:gs pos="100000">
                <a:schemeClr val="tx2">
                  <a:lumMod val="2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Peut être précédé de signes digestifs, neurologiques (méningite, encéphalite), </a:t>
            </a:r>
            <a:r>
              <a:rPr lang="fr-FR" sz="36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pleuro-pulmonaires</a:t>
            </a:r>
            <a:r>
              <a:rPr lang="fr-FR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, hépatiques, de péricardite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6E63394-D3A6-44F0-A444-C74E3D914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28"/>
          <a:stretch/>
        </p:blipFill>
        <p:spPr>
          <a:xfrm>
            <a:off x="279717" y="1899921"/>
            <a:ext cx="11632565" cy="15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2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111" y="32063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Diagnostic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8111" y="1260139"/>
            <a:ext cx="10661969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solidFill>
                  <a:srgbClr val="FFFF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– ou pauci – symptomatique au choc cardiogénique</a:t>
            </a:r>
            <a:endParaRPr lang="fr-FR" sz="3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39DF14-E7CB-4193-B968-C118FD731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910080"/>
            <a:ext cx="11906250" cy="48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90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239358"/>
            <a:ext cx="9404723" cy="1400530"/>
          </a:xfrm>
          <a:noFill/>
          <a:ln>
            <a:noFill/>
          </a:ln>
        </p:spPr>
        <p:txBody>
          <a:bodyPr/>
          <a:lstStyle/>
          <a:p>
            <a:endParaRPr lang="fr-FR" sz="4800" b="1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179523"/>
            <a:ext cx="9404723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9103145-979B-4DC3-B08A-5E5F7769B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" y="2179522"/>
            <a:ext cx="3144520" cy="43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ficher l’image source">
            <a:extLst>
              <a:ext uri="{FF2B5EF4-FFF2-40B4-BE49-F238E27FC236}">
                <a16:creationId xmlns:a16="http://schemas.microsoft.com/office/drawing/2014/main" id="{B08F51BA-17DC-431C-803B-6A966DC93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82" y="1902370"/>
            <a:ext cx="3549623" cy="43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ficher l’image source">
            <a:extLst>
              <a:ext uri="{FF2B5EF4-FFF2-40B4-BE49-F238E27FC236}">
                <a16:creationId xmlns:a16="http://schemas.microsoft.com/office/drawing/2014/main" id="{11E6F184-3C4C-4CB7-9FE8-8FDF2A7847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59" y="406401"/>
            <a:ext cx="3549623" cy="645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32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111" y="32063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Diagnostic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41BCB2-00C0-4FBA-A9B1-B79A4D0F2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4451D9E-7326-4660-B153-C97FD9BB2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4" y="1361440"/>
            <a:ext cx="11934825" cy="5324157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08EBE0E-2884-42C3-AE4F-E5041C3553ED}"/>
              </a:ext>
            </a:extLst>
          </p:cNvPr>
          <p:cNvSpPr/>
          <p:nvPr/>
        </p:nvSpPr>
        <p:spPr>
          <a:xfrm>
            <a:off x="4968240" y="4714240"/>
            <a:ext cx="7085649" cy="1971357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82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7523" y="1442720"/>
            <a:ext cx="11530735" cy="2309180"/>
          </a:xfrm>
          <a:solidFill>
            <a:srgbClr val="C00000"/>
          </a:solidFill>
        </p:spPr>
        <p:txBody>
          <a:bodyPr/>
          <a:lstStyle/>
          <a:p>
            <a:pPr algn="ctr"/>
            <a:br>
              <a:rPr lang="it-IT" sz="66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it-IT" sz="66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66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Epidémiologie des viroses à tropisme cardiaque</a:t>
            </a:r>
            <a:endParaRPr lang="fr-FR" sz="6600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52840" y="4659253"/>
            <a:ext cx="8825658" cy="618867"/>
          </a:xfrm>
          <a:noFill/>
          <a:ln>
            <a:noFill/>
          </a:ln>
        </p:spPr>
        <p:txBody>
          <a:bodyPr>
            <a:normAutofit/>
          </a:bodyPr>
          <a:lstStyle/>
          <a:p>
            <a:pPr algn="r"/>
            <a:r>
              <a:rPr lang="fr-FR" sz="3200" b="1" dirty="0">
                <a:solidFill>
                  <a:srgbClr val="FFFFCC"/>
                </a:solidFill>
              </a:rPr>
              <a:t>Abdoul Kane</a:t>
            </a:r>
          </a:p>
        </p:txBody>
      </p:sp>
      <p:pic>
        <p:nvPicPr>
          <p:cNvPr id="1026" name="Picture 2" descr="Afficher l’image source">
            <a:extLst>
              <a:ext uri="{FF2B5EF4-FFF2-40B4-BE49-F238E27FC236}">
                <a16:creationId xmlns:a16="http://schemas.microsoft.com/office/drawing/2014/main" id="{A6781EBA-333F-4768-B39B-0E01F1C6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3850640"/>
            <a:ext cx="4866641" cy="28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346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86BB3-11A8-4C4D-BF83-29285D5C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38" y="564478"/>
            <a:ext cx="9404723" cy="1400530"/>
          </a:xfrm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Biopsie </a:t>
            </a:r>
            <a:r>
              <a:rPr lang="fr-FR" sz="4800" b="1" dirty="0" err="1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endomyocardique</a:t>
            </a:r>
            <a:endParaRPr lang="fr-FR" sz="4800" b="1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FA34F4-A368-4AE0-96A8-944D2EE5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D8C593-C58F-4D72-AF71-A50BA45AD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38" y="1965007"/>
            <a:ext cx="10603524" cy="428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44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81133-F8BA-4200-9A18-377C8A5F2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EBB4FF-E7AA-40B5-BCAF-95D5CA330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62F2F6-6395-45F5-BDD9-6C230BE4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3840"/>
            <a:ext cx="5994400" cy="5801361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DB1EED7-A4BD-48ED-A7F2-E82EE8C09060}"/>
              </a:ext>
            </a:extLst>
          </p:cNvPr>
          <p:cNvSpPr/>
          <p:nvPr/>
        </p:nvSpPr>
        <p:spPr>
          <a:xfrm>
            <a:off x="0" y="5998882"/>
            <a:ext cx="5994400" cy="812800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b="1" i="0" u="none" strike="noStrike" baseline="0" dirty="0">
                <a:latin typeface="LiberationSans-Bold"/>
              </a:rPr>
              <a:t>A, </a:t>
            </a:r>
            <a:r>
              <a:rPr lang="en-US" b="0" i="0" u="none" strike="noStrike" baseline="0" dirty="0">
                <a:latin typeface="LiberationSans"/>
              </a:rPr>
              <a:t>Acute myocarditis with widespread lymphocytic and histiocytic infiltrate (</a:t>
            </a:r>
            <a:r>
              <a:rPr lang="en-US" b="0" i="1" u="none" strike="noStrike" baseline="0" dirty="0">
                <a:latin typeface="LiberationSans-Italic"/>
              </a:rPr>
              <a:t>arrow</a:t>
            </a:r>
            <a:r>
              <a:rPr lang="en-US" b="0" i="0" u="none" strike="noStrike" baseline="0" dirty="0">
                <a:latin typeface="LiberationSans"/>
              </a:rPr>
              <a:t>) and </a:t>
            </a:r>
            <a:r>
              <a:rPr lang="fr-FR" b="0" i="0" u="none" strike="noStrike" baseline="0" dirty="0" err="1">
                <a:latin typeface="LiberationSans"/>
              </a:rPr>
              <a:t>associated</a:t>
            </a:r>
            <a:r>
              <a:rPr lang="fr-FR" b="0" i="0" u="none" strike="noStrike" baseline="0" dirty="0">
                <a:latin typeface="LiberationSans"/>
              </a:rPr>
              <a:t> myocyte damage (</a:t>
            </a:r>
            <a:r>
              <a:rPr lang="fr-FR" b="0" i="1" u="none" strike="noStrike" baseline="0" dirty="0" err="1">
                <a:latin typeface="LiberationSans-Italic"/>
              </a:rPr>
              <a:t>arrowhead</a:t>
            </a:r>
            <a:r>
              <a:rPr lang="fr-FR" b="0" i="0" u="none" strike="noStrike" baseline="0" dirty="0">
                <a:latin typeface="LiberationSans"/>
              </a:rPr>
              <a:t>).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D31B9B-2799-4642-BFAC-B08AD950B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79841"/>
            <a:ext cx="5994399" cy="583184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FC98859-F39C-411E-B066-1B17D0ED3865}"/>
              </a:ext>
            </a:extLst>
          </p:cNvPr>
          <p:cNvSpPr/>
          <p:nvPr/>
        </p:nvSpPr>
        <p:spPr>
          <a:xfrm>
            <a:off x="6096000" y="167041"/>
            <a:ext cx="6030542" cy="812800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i="0" u="none" strike="noStrike" baseline="0" dirty="0">
                <a:latin typeface="LiberationSans-Bold"/>
              </a:rPr>
              <a:t>B, </a:t>
            </a:r>
            <a:r>
              <a:rPr lang="en-US" sz="2400" b="0" i="0" u="none" strike="noStrike" baseline="0" dirty="0">
                <a:latin typeface="LiberationSans"/>
              </a:rPr>
              <a:t>CD3 immunostaining of T lymphocytes in a patient with </a:t>
            </a:r>
            <a:r>
              <a:rPr lang="fr-FR" sz="2400" b="0" i="0" u="none" strike="noStrike" baseline="0" dirty="0">
                <a:latin typeface="LiberationSans"/>
              </a:rPr>
              <a:t>acute </a:t>
            </a:r>
            <a:r>
              <a:rPr lang="fr-FR" sz="2400" b="0" i="0" u="none" strike="noStrike" baseline="0" dirty="0" err="1">
                <a:latin typeface="LiberationSans"/>
              </a:rPr>
              <a:t>myocarditis</a:t>
            </a:r>
            <a:r>
              <a:rPr lang="fr-FR" sz="2400" b="0" i="0" u="none" strike="noStrike" baseline="0" dirty="0">
                <a:latin typeface="LiberationSans"/>
              </a:rPr>
              <a:t>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66162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CEC1816-F000-4603-953A-BF120E831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63"/>
          <a:stretch/>
        </p:blipFill>
        <p:spPr>
          <a:xfrm>
            <a:off x="3535680" y="374997"/>
            <a:ext cx="8321040" cy="626488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9296B5E-A1E2-4220-823B-432150CC1751}"/>
              </a:ext>
            </a:extLst>
          </p:cNvPr>
          <p:cNvSpPr/>
          <p:nvPr/>
        </p:nvSpPr>
        <p:spPr>
          <a:xfrm>
            <a:off x="71120" y="970877"/>
            <a:ext cx="3464560" cy="17128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99"/>
                </a:solidFill>
              </a:rPr>
              <a:t>Myocardite à virus </a:t>
            </a:r>
            <a:r>
              <a:rPr lang="fr-FR" b="1" dirty="0" err="1">
                <a:solidFill>
                  <a:srgbClr val="FFFF99"/>
                </a:solidFill>
              </a:rPr>
              <a:t>Coxsackie</a:t>
            </a:r>
            <a:r>
              <a:rPr lang="fr-FR" b="1" dirty="0">
                <a:solidFill>
                  <a:srgbClr val="FFFF99"/>
                </a:solidFill>
              </a:rPr>
              <a:t> B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Œdème interstitiel diffus; infiltration cellulaire; destruction modérée des fibres musculaires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8152F88-4990-48D9-8AD7-2757100BCE88}"/>
              </a:ext>
            </a:extLst>
          </p:cNvPr>
          <p:cNvSpPr/>
          <p:nvPr/>
        </p:nvSpPr>
        <p:spPr>
          <a:xfrm>
            <a:off x="6390640" y="5371204"/>
            <a:ext cx="5466080" cy="9762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70C0"/>
                </a:solidFill>
              </a:rPr>
              <a:t>Infiltration cellulaire diffuse du faisceau de </a:t>
            </a:r>
            <a:r>
              <a:rPr lang="fr-FR" dirty="0" err="1">
                <a:solidFill>
                  <a:srgbClr val="0070C0"/>
                </a:solidFill>
              </a:rPr>
              <a:t>His</a:t>
            </a:r>
            <a:r>
              <a:rPr lang="fr-FR" dirty="0">
                <a:solidFill>
                  <a:srgbClr val="0070C0"/>
                </a:solidFill>
              </a:rPr>
              <a:t> et des ses branches</a:t>
            </a:r>
          </a:p>
        </p:txBody>
      </p:sp>
    </p:spTree>
    <p:extLst>
      <p:ext uri="{BB962C8B-B14F-4D97-AF65-F5344CB8AC3E}">
        <p14:creationId xmlns:p14="http://schemas.microsoft.com/office/powerpoint/2010/main" val="2606707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42" y="192471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Critères diagnostiques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1782" y="1479121"/>
            <a:ext cx="5134929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Différents critères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Critères de Dallas</a:t>
            </a: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Infiltrat inflammatoire du myocarde avec nécrose ou dégénérescence des myocytes adjacents, non liés à une ischémie par coronaropathie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2F6755-CB62-499F-BFCE-5162BC11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470" y="1479121"/>
            <a:ext cx="6843529" cy="52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239358"/>
            <a:ext cx="9404723" cy="1400530"/>
          </a:xfrm>
          <a:noFill/>
          <a:ln>
            <a:noFill/>
          </a:ln>
        </p:spPr>
        <p:txBody>
          <a:bodyPr/>
          <a:lstStyle/>
          <a:p>
            <a:endParaRPr lang="fr-FR" sz="4800" b="1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179523"/>
            <a:ext cx="9404723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ECF3924-594E-4BD2-AF6E-160725EDD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03"/>
            <a:ext cx="12192000" cy="56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04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50351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virales des myocardites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0" y="2006803"/>
            <a:ext cx="10641649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Principale cause infectieuse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solidFill>
                  <a:srgbClr val="FFE26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Variations géographiques et temporelles</a:t>
            </a:r>
          </a:p>
          <a:p>
            <a:endParaRPr lang="fr-FR" sz="3200" b="1" dirty="0">
              <a:solidFill>
                <a:srgbClr val="FFE26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Possibilité d’une immunité collective réduisant la prévalence (exemple : </a:t>
            </a:r>
            <a:r>
              <a:rPr lang="fr-FR" sz="3200" b="1" dirty="0" err="1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Coxsackie</a:t>
            </a:r>
            <a:r>
              <a:rPr lang="fr-FR" sz="3200" b="1" dirty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virus en Occident)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Apport des techniques nouvelles (PCR, IRM, biopsie </a:t>
            </a:r>
            <a:r>
              <a:rPr lang="fr-FR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endomyocardique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) : performance x 3,8</a:t>
            </a:r>
          </a:p>
        </p:txBody>
      </p:sp>
    </p:spTree>
    <p:extLst>
      <p:ext uri="{BB962C8B-B14F-4D97-AF65-F5344CB8AC3E}">
        <p14:creationId xmlns:p14="http://schemas.microsoft.com/office/powerpoint/2010/main" val="3595597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23935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de  myocardite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179523"/>
            <a:ext cx="9404723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0CB602-158F-455B-A82B-6B8E573D5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442721"/>
            <a:ext cx="11027729" cy="52775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0D9804-359A-40CC-BDA3-0E9F43CBB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833" b="18748"/>
          <a:stretch/>
        </p:blipFill>
        <p:spPr>
          <a:xfrm>
            <a:off x="3291840" y="1442720"/>
            <a:ext cx="8178800" cy="53870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B8B00E4-9EDC-439B-8B8E-12CDAB4E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" y="2052511"/>
            <a:ext cx="11027729" cy="31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4240" y="425362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virales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179523"/>
            <a:ext cx="10641649" cy="1691437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6819359-BD73-41EC-A015-646F0B1E44E9}"/>
              </a:ext>
            </a:extLst>
          </p:cNvPr>
          <p:cNvSpPr/>
          <p:nvPr/>
        </p:nvSpPr>
        <p:spPr>
          <a:xfrm>
            <a:off x="904240" y="1894840"/>
            <a:ext cx="4856480" cy="2108200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Adénovirus + </a:t>
            </a:r>
            <a:r>
              <a:rPr lang="fr-FR" sz="24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Coxsackie</a:t>
            </a:r>
            <a:r>
              <a:rPr lang="fr-F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 virus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15-30% des myocardites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7-30% des CMD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 : respiratoire, gastro-intestinale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8D33A40-A2FF-482C-B54C-A1EFCAE942E0}"/>
              </a:ext>
            </a:extLst>
          </p:cNvPr>
          <p:cNvSpPr/>
          <p:nvPr/>
        </p:nvSpPr>
        <p:spPr>
          <a:xfrm>
            <a:off x="6431282" y="1859280"/>
            <a:ext cx="4856480" cy="2108200"/>
          </a:xfrm>
          <a:prstGeom prst="round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Parvovirus B19 (B19V)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Hôte unique : homme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11-56% des myocardites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10-51% des CMD (PCR)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 : respiratoire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424C73-65CC-44E7-8260-B1108D439068}"/>
              </a:ext>
            </a:extLst>
          </p:cNvPr>
          <p:cNvSpPr/>
          <p:nvPr/>
        </p:nvSpPr>
        <p:spPr>
          <a:xfrm>
            <a:off x="904240" y="4323283"/>
            <a:ext cx="4856480" cy="21082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Virus de l’hépatite C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Asie+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1,8-4,4%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chemeClr val="tx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Phénotype : cardiomyopathie hypertrophique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22F1B18-CB66-4001-B0B4-787CF03C1F2C}"/>
              </a:ext>
            </a:extLst>
          </p:cNvPr>
          <p:cNvSpPr/>
          <p:nvPr/>
        </p:nvSpPr>
        <p:spPr>
          <a:xfrm>
            <a:off x="6431282" y="4324438"/>
            <a:ext cx="4856480" cy="21082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fr-FR" sz="2400" b="1" dirty="0">
                <a:latin typeface="Aharoni" panose="02010803020104030203" pitchFamily="2" charset="-79"/>
                <a:cs typeface="Aharoni" panose="02010803020104030203" pitchFamily="2" charset="-79"/>
              </a:rPr>
              <a:t>Influenzae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5% des myocardites</a:t>
            </a:r>
          </a:p>
          <a:p>
            <a:pPr marL="0" indent="0" algn="ctr">
              <a:buNone/>
            </a:pPr>
            <a:r>
              <a:rPr lang="fr-FR" sz="24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Epidémie H1N1 : 5-15%</a:t>
            </a:r>
          </a:p>
        </p:txBody>
      </p:sp>
    </p:spTree>
    <p:extLst>
      <p:ext uri="{BB962C8B-B14F-4D97-AF65-F5344CB8AC3E}">
        <p14:creationId xmlns:p14="http://schemas.microsoft.com/office/powerpoint/2010/main" val="39300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E76AFA-273F-4279-AD31-286499EED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399C1C8-1AE7-4D44-91BE-743E9E1F3AAE}"/>
              </a:ext>
            </a:extLst>
          </p:cNvPr>
          <p:cNvSpPr txBox="1">
            <a:spLocks/>
          </p:cNvSpPr>
          <p:nvPr/>
        </p:nvSpPr>
        <p:spPr>
          <a:xfrm>
            <a:off x="2141505" y="1607721"/>
            <a:ext cx="6852557" cy="122206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it-IT" sz="6000" b="1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br>
              <a:rPr lang="it-IT" sz="6000" b="1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6000" b="1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Péricardites</a:t>
            </a:r>
            <a:endParaRPr lang="fr-FR" sz="6000" dirty="0">
              <a:solidFill>
                <a:srgbClr val="FFFF9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48FB1A-1691-4B9C-9B01-62BDBE806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6"/>
          <a:stretch/>
        </p:blipFill>
        <p:spPr bwMode="auto">
          <a:xfrm>
            <a:off x="2211387" y="3373381"/>
            <a:ext cx="6906560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017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482996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Manifestations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1808481"/>
            <a:ext cx="10265729" cy="4566524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Douleur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Frottement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Anomalies ECG (sous-décalage de PQ, stades de </a:t>
            </a:r>
            <a:r>
              <a:rPr lang="fr-FR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Holzmann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, bas voltage …)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Signes inflammatoires 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Epanchement (+/- épaississement) à l’échographie ou autre modalités d’imagerie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071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472836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Viroses à tropisme cardiaque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1956003"/>
            <a:ext cx="10692449" cy="4322877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Atteinte cardiaque fréquente (sous-estimée !)</a:t>
            </a:r>
          </a:p>
          <a:p>
            <a:endParaRPr lang="fr-FR" sz="21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Expression polymorphe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Myocardite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Péricardite</a:t>
            </a:r>
          </a:p>
          <a:p>
            <a:endParaRPr lang="fr-FR" sz="1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fr-FR" sz="3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Myopéricardite</a:t>
            </a:r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 ou </a:t>
            </a:r>
            <a:r>
              <a:rPr lang="fr-FR" sz="3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périmyocardite</a:t>
            </a:r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 (15% des péricardites)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8E6F8C1-92F9-4306-9493-93BDA364C461}"/>
              </a:ext>
            </a:extLst>
          </p:cNvPr>
          <p:cNvSpPr/>
          <p:nvPr/>
        </p:nvSpPr>
        <p:spPr>
          <a:xfrm>
            <a:off x="646110" y="3078480"/>
            <a:ext cx="10692449" cy="2529840"/>
          </a:xfrm>
          <a:prstGeom prst="round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FFFF99"/>
                </a:solidFill>
              </a:rPr>
              <a:t>Causes</a:t>
            </a:r>
          </a:p>
          <a:p>
            <a:pPr algn="ctr"/>
            <a:endParaRPr lang="fr-FR" sz="1600" b="1" dirty="0"/>
          </a:p>
          <a:p>
            <a:pPr algn="ctr"/>
            <a:r>
              <a:rPr lang="fr-FR" sz="3200" b="1" dirty="0"/>
              <a:t>Occident : causes surtout virales</a:t>
            </a:r>
          </a:p>
          <a:p>
            <a:pPr algn="ctr"/>
            <a:endParaRPr lang="fr-FR" b="1" dirty="0"/>
          </a:p>
          <a:p>
            <a:pPr algn="ctr"/>
            <a:r>
              <a:rPr lang="fr-FR" sz="3200" b="1" dirty="0"/>
              <a:t>Afrique : Tuberculose, VIH</a:t>
            </a:r>
          </a:p>
        </p:txBody>
      </p:sp>
    </p:spTree>
    <p:extLst>
      <p:ext uri="{BB962C8B-B14F-4D97-AF65-F5344CB8AC3E}">
        <p14:creationId xmlns:p14="http://schemas.microsoft.com/office/powerpoint/2010/main" val="10322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179523"/>
            <a:ext cx="9404723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AC4849-8EDC-4ADB-B787-73C05A80A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11287760" cy="404368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7324F8A-0084-4BF2-A82B-7B88CE1C7D03}"/>
              </a:ext>
            </a:extLst>
          </p:cNvPr>
          <p:cNvSpPr txBox="1">
            <a:spLocks/>
          </p:cNvSpPr>
          <p:nvPr/>
        </p:nvSpPr>
        <p:spPr>
          <a:xfrm>
            <a:off x="447040" y="334714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Place de l’imagerie</a:t>
            </a:r>
          </a:p>
        </p:txBody>
      </p:sp>
    </p:spTree>
    <p:extLst>
      <p:ext uri="{BB962C8B-B14F-4D97-AF65-F5344CB8AC3E}">
        <p14:creationId xmlns:p14="http://schemas.microsoft.com/office/powerpoint/2010/main" val="1647962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E01D4-22FD-4C4A-A242-5430E520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FCC978-5D18-4710-8830-8EA9E37F1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829F35-45CD-4743-8AAF-36BC970EC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85" y="0"/>
            <a:ext cx="8206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4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0400" y="42223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Péricardite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0400" y="1544320"/>
            <a:ext cx="10885489" cy="5313680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500" b="1" dirty="0">
                <a:latin typeface="Aharoni" panose="02010803020104030203" pitchFamily="2" charset="-79"/>
                <a:cs typeface="Aharoni" panose="02010803020104030203" pitchFamily="2" charset="-79"/>
              </a:rPr>
              <a:t>Europe</a:t>
            </a:r>
            <a:endParaRPr lang="fr-F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0,1% des admissions</a:t>
            </a: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5% aux urgences</a:t>
            </a: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Incidence : 3 à 27% pour 100 000 habitants/an</a:t>
            </a:r>
          </a:p>
          <a:p>
            <a:pPr lvl="1"/>
            <a:endParaRPr lang="fr-FR" sz="17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500" b="1" dirty="0">
                <a:latin typeface="Aharoni" panose="02010803020104030203" pitchFamily="2" charset="-79"/>
                <a:cs typeface="Aharoni" panose="02010803020104030203" pitchFamily="2" charset="-79"/>
              </a:rPr>
              <a:t>Afrique</a:t>
            </a: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1,1% devant des symptômes d’appel cardio-vasculaire</a:t>
            </a: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3 à 8% en cas d’insuffisance cardiaque</a:t>
            </a:r>
          </a:p>
          <a:p>
            <a:pPr lvl="1"/>
            <a:r>
              <a:rPr lang="fr-FR" sz="3000" b="1" dirty="0">
                <a:latin typeface="Aharoni" panose="02010803020104030203" pitchFamily="2" charset="-79"/>
                <a:cs typeface="Aharoni" panose="02010803020104030203" pitchFamily="2" charset="-79"/>
              </a:rPr>
              <a:t>46% chez les PVVIH</a:t>
            </a:r>
          </a:p>
          <a:p>
            <a:pPr marL="914400" lvl="2" indent="0">
              <a:buNone/>
            </a:pPr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														</a:t>
            </a:r>
            <a:r>
              <a:rPr lang="fr-FR" sz="1900" b="1" dirty="0" err="1">
                <a:solidFill>
                  <a:srgbClr val="FFFF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Noubiap</a:t>
            </a:r>
            <a:r>
              <a:rPr lang="fr-FR" sz="1900" b="1" dirty="0">
                <a:solidFill>
                  <a:srgbClr val="FFFF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JJ, </a:t>
            </a:r>
            <a:r>
              <a:rPr lang="fr-FR" sz="1900" b="1" dirty="0" err="1">
                <a:solidFill>
                  <a:srgbClr val="FFFF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Heart</a:t>
            </a:r>
            <a:r>
              <a:rPr lang="fr-FR" sz="1900" b="1" dirty="0">
                <a:solidFill>
                  <a:srgbClr val="FFFFC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2018																THESUS</a:t>
            </a:r>
            <a:endParaRPr lang="fr-FR" sz="2200" b="1" dirty="0">
              <a:solidFill>
                <a:srgbClr val="FFFFC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914400" lvl="2" indent="0">
              <a:buNone/>
            </a:pPr>
            <a:endParaRPr lang="fr-F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0972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285676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de péricardites virales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1762963"/>
            <a:ext cx="4606610" cy="4855679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fr-FR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Enterovirus</a:t>
            </a:r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(</a:t>
            </a:r>
            <a:r>
              <a:rPr lang="fr-FR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coxsackie</a:t>
            </a:r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virus, </a:t>
            </a:r>
            <a:r>
              <a:rPr lang="fr-FR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echovirus</a:t>
            </a:r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)</a:t>
            </a:r>
          </a:p>
          <a:p>
            <a:endParaRPr lang="fr-F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Herpes virus (EBV, CMV,  HHV-6)</a:t>
            </a:r>
          </a:p>
          <a:p>
            <a:endParaRPr lang="fr-F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Adenovirus</a:t>
            </a:r>
            <a:endParaRPr lang="fr-F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Parvovirus 19 (possible  association avec myocardite)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F5CCDC-30CB-410D-94A6-CC26ABE9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1706880"/>
            <a:ext cx="6763067" cy="470856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DB543B0-AFE2-4CF5-8E0D-D4F628837B38}"/>
              </a:ext>
            </a:extLst>
          </p:cNvPr>
          <p:cNvSpPr/>
          <p:nvPr/>
        </p:nvSpPr>
        <p:spPr>
          <a:xfrm>
            <a:off x="5140959" y="2376956"/>
            <a:ext cx="6797040" cy="1092200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5307FF-0982-4939-B17D-91AD047F3326}"/>
              </a:ext>
            </a:extLst>
          </p:cNvPr>
          <p:cNvSpPr/>
          <p:nvPr/>
        </p:nvSpPr>
        <p:spPr>
          <a:xfrm>
            <a:off x="5252720" y="4490721"/>
            <a:ext cx="6685279" cy="336740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8D570AA-021B-4E5A-AA77-374700973BE2}"/>
              </a:ext>
            </a:extLst>
          </p:cNvPr>
          <p:cNvSpPr/>
          <p:nvPr/>
        </p:nvSpPr>
        <p:spPr>
          <a:xfrm>
            <a:off x="5222239" y="2895600"/>
            <a:ext cx="6715760" cy="232664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Afrique</a:t>
            </a:r>
            <a:r>
              <a:rPr lang="fr-FR" sz="2800" b="1" dirty="0"/>
              <a:t>  </a:t>
            </a:r>
          </a:p>
          <a:p>
            <a:pPr algn="ctr"/>
            <a:endParaRPr lang="fr-FR" sz="1100" b="1" dirty="0"/>
          </a:p>
          <a:p>
            <a:pPr algn="ctr"/>
            <a:r>
              <a:rPr lang="fr-FR" sz="2800" b="1" dirty="0"/>
              <a:t>Surtout étiologie tuberculeuse, bactérienne, VIH</a:t>
            </a:r>
          </a:p>
          <a:p>
            <a:pPr algn="ctr"/>
            <a:endParaRPr lang="fr-FR" sz="1100" b="1" dirty="0"/>
          </a:p>
          <a:p>
            <a:pPr algn="ctr"/>
            <a:r>
              <a:rPr lang="fr-FR" sz="2800" b="1" dirty="0">
                <a:solidFill>
                  <a:srgbClr val="FFFF99"/>
                </a:solidFill>
              </a:rPr>
              <a:t>Etiologies « virales » : 5-15% </a:t>
            </a:r>
          </a:p>
        </p:txBody>
      </p:sp>
    </p:spTree>
    <p:extLst>
      <p:ext uri="{BB962C8B-B14F-4D97-AF65-F5344CB8AC3E}">
        <p14:creationId xmlns:p14="http://schemas.microsoft.com/office/powerpoint/2010/main" val="12552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B04F70-E2F7-48C0-853A-509FA3798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1439DD-E3AB-43BE-8DA0-4B1F18C5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46695" y="564727"/>
            <a:ext cx="6327951" cy="61039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E130B-8FCC-4422-B616-FB6181E2BDC8}"/>
              </a:ext>
            </a:extLst>
          </p:cNvPr>
          <p:cNvSpPr/>
          <p:nvPr/>
        </p:nvSpPr>
        <p:spPr>
          <a:xfrm>
            <a:off x="325120" y="2997200"/>
            <a:ext cx="4056062" cy="1757680"/>
          </a:xfrm>
          <a:prstGeom prst="re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err="1"/>
              <a:t>Maiga</a:t>
            </a:r>
            <a:r>
              <a:rPr lang="fr-FR" sz="3200" dirty="0"/>
              <a:t>, Mali, 1994-2004</a:t>
            </a:r>
          </a:p>
          <a:p>
            <a:pPr algn="ctr"/>
            <a:r>
              <a:rPr lang="fr-FR" sz="2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Noubiap</a:t>
            </a:r>
            <a:r>
              <a:rPr lang="fr-FR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 JJ, </a:t>
            </a:r>
            <a:r>
              <a:rPr lang="fr-FR" sz="20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Heart</a:t>
            </a:r>
            <a:r>
              <a:rPr lang="fr-FR" sz="2000" b="1" dirty="0">
                <a:latin typeface="Aharoni" panose="02010803020104030203" pitchFamily="2" charset="-79"/>
                <a:cs typeface="Aharoni" panose="02010803020104030203" pitchFamily="2" charset="-79"/>
              </a:rPr>
              <a:t> 2018</a:t>
            </a:r>
            <a:endParaRPr lang="fr-FR" sz="2000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D0A468-9E73-44EF-A17B-C0EB202A08D1}"/>
              </a:ext>
            </a:extLst>
          </p:cNvPr>
          <p:cNvSpPr/>
          <p:nvPr/>
        </p:nvSpPr>
        <p:spPr>
          <a:xfrm>
            <a:off x="4858702" y="2997200"/>
            <a:ext cx="6103937" cy="294640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276AC30F-017B-4E82-B67F-69E79E75D59C}"/>
              </a:ext>
            </a:extLst>
          </p:cNvPr>
          <p:cNvSpPr txBox="1">
            <a:spLocks/>
          </p:cNvSpPr>
          <p:nvPr/>
        </p:nvSpPr>
        <p:spPr>
          <a:xfrm>
            <a:off x="156340" y="559399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 virales ?</a:t>
            </a:r>
          </a:p>
        </p:txBody>
      </p:sp>
    </p:spTree>
    <p:extLst>
      <p:ext uri="{BB962C8B-B14F-4D97-AF65-F5344CB8AC3E}">
        <p14:creationId xmlns:p14="http://schemas.microsoft.com/office/powerpoint/2010/main" val="4044576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179523"/>
            <a:ext cx="9404723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95626BE-8AE4-47E1-B982-E6A9E4ADB3B8}"/>
              </a:ext>
            </a:extLst>
          </p:cNvPr>
          <p:cNvSpPr txBox="1">
            <a:spLocks/>
          </p:cNvSpPr>
          <p:nvPr/>
        </p:nvSpPr>
        <p:spPr>
          <a:xfrm>
            <a:off x="300783" y="1579475"/>
            <a:ext cx="11610755" cy="2668961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Identification de particules virales ou du génome dans le  liquide d’épanchement ou dans le tissu péricardique</a:t>
            </a:r>
          </a:p>
          <a:p>
            <a:endParaRPr lang="fr-FR" sz="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1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Augmentation du taux sérique des  anticorps</a:t>
            </a:r>
          </a:p>
          <a:p>
            <a:endParaRPr lang="fr-FR" sz="9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1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2800" b="1" dirty="0">
                <a:solidFill>
                  <a:srgbClr val="FFFF9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Rarement nécessaire (prise en charge non ou peu influencée par l’identification du virus chez les sujets immunocompétents)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B7324F8A-0084-4BF2-A82B-7B88CE1C7D03}"/>
              </a:ext>
            </a:extLst>
          </p:cNvPr>
          <p:cNvSpPr txBox="1">
            <a:spLocks/>
          </p:cNvSpPr>
          <p:nvPr/>
        </p:nvSpPr>
        <p:spPr>
          <a:xfrm>
            <a:off x="368594" y="444802"/>
            <a:ext cx="11297920" cy="140053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4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Péricardite virale : recherche étiologique</a:t>
            </a:r>
          </a:p>
        </p:txBody>
      </p:sp>
      <p:pic>
        <p:nvPicPr>
          <p:cNvPr id="6" name="Espace réservé du contenu 6">
            <a:extLst>
              <a:ext uri="{FF2B5EF4-FFF2-40B4-BE49-F238E27FC236}">
                <a16:creationId xmlns:a16="http://schemas.microsoft.com/office/drawing/2014/main" id="{B924281A-A9A9-4EE3-B667-9FB0722A6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3" y="4248436"/>
            <a:ext cx="11610755" cy="679164"/>
          </a:xfrm>
          <a:prstGeom prst="rect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B8BBF8-026E-45B1-9E67-1C19CD20D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62" y="4927600"/>
            <a:ext cx="11610755" cy="18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9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BE588-13EC-41A0-9919-09DAD0B0C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92" y="564955"/>
            <a:ext cx="3936049" cy="1400530"/>
          </a:xfrm>
        </p:spPr>
        <p:txBody>
          <a:bodyPr/>
          <a:lstStyle/>
          <a:p>
            <a:r>
              <a:rPr lang="fr-FR" b="1" dirty="0">
                <a:solidFill>
                  <a:srgbClr val="FFFF99"/>
                </a:solidFill>
              </a:rPr>
              <a:t>VIH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412227-115B-484C-858C-EA7D61D12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92" y="2042758"/>
            <a:ext cx="8946541" cy="4195481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4F53AD-CEF8-41B2-BE43-152F60DDD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518" y="264283"/>
            <a:ext cx="8787023" cy="644144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255BB0-CD12-43CF-970E-59C0DB0721EF}"/>
              </a:ext>
            </a:extLst>
          </p:cNvPr>
          <p:cNvSpPr/>
          <p:nvPr/>
        </p:nvSpPr>
        <p:spPr>
          <a:xfrm>
            <a:off x="5843465" y="1584239"/>
            <a:ext cx="2360048" cy="629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Myocardite, CMD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D436C44-FD25-4CD2-8047-30A57EF2BBBB}"/>
              </a:ext>
            </a:extLst>
          </p:cNvPr>
          <p:cNvCxnSpPr>
            <a:cxnSpLocks/>
          </p:cNvCxnSpPr>
          <p:nvPr/>
        </p:nvCxnSpPr>
        <p:spPr>
          <a:xfrm>
            <a:off x="7315200" y="2042758"/>
            <a:ext cx="1389080" cy="1330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915313D-1DEE-45F8-9E9D-3FEA1B180021}"/>
              </a:ext>
            </a:extLst>
          </p:cNvPr>
          <p:cNvSpPr/>
          <p:nvPr/>
        </p:nvSpPr>
        <p:spPr>
          <a:xfrm>
            <a:off x="8704280" y="5814060"/>
            <a:ext cx="2360048" cy="629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HTAP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358C931-B6D6-4504-A5AF-ED85973255CF}"/>
              </a:ext>
            </a:extLst>
          </p:cNvPr>
          <p:cNvSpPr/>
          <p:nvPr/>
        </p:nvSpPr>
        <p:spPr>
          <a:xfrm>
            <a:off x="1866600" y="3485003"/>
            <a:ext cx="2360048" cy="629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Péricardite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6E8D7F37-0E46-491D-98DE-2FC07F9198C5}"/>
              </a:ext>
            </a:extLst>
          </p:cNvPr>
          <p:cNvSpPr/>
          <p:nvPr/>
        </p:nvSpPr>
        <p:spPr>
          <a:xfrm>
            <a:off x="3483417" y="4643841"/>
            <a:ext cx="2360048" cy="629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Néoplasie cardiaque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452339D-9A45-4494-91D6-778D3FC89BBF}"/>
              </a:ext>
            </a:extLst>
          </p:cNvPr>
          <p:cNvSpPr/>
          <p:nvPr/>
        </p:nvSpPr>
        <p:spPr>
          <a:xfrm>
            <a:off x="4274418" y="406461"/>
            <a:ext cx="3670701" cy="629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Maladie coronaire, athérosclérose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CC1430F-298D-4810-95B1-FC71A5D4CD01}"/>
              </a:ext>
            </a:extLst>
          </p:cNvPr>
          <p:cNvCxnSpPr/>
          <p:nvPr/>
        </p:nvCxnSpPr>
        <p:spPr>
          <a:xfrm flipH="1" flipV="1">
            <a:off x="9601200" y="3485003"/>
            <a:ext cx="72733" cy="2417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415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02F79C-6235-4449-A92F-58F735714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1" y="326194"/>
            <a:ext cx="6018850" cy="1400530"/>
          </a:xfrm>
          <a:solidFill>
            <a:srgbClr val="002060"/>
          </a:solidFill>
        </p:spPr>
        <p:txBody>
          <a:bodyPr/>
          <a:lstStyle/>
          <a:p>
            <a:r>
              <a:rPr lang="fr-FR" sz="3600" b="1" dirty="0">
                <a:solidFill>
                  <a:srgbClr val="FFFF00"/>
                </a:solidFill>
              </a:rPr>
              <a:t>COVID – 19</a:t>
            </a:r>
            <a:br>
              <a:rPr lang="fr-FR" sz="3600" b="1" dirty="0">
                <a:solidFill>
                  <a:srgbClr val="FFFF00"/>
                </a:solidFill>
              </a:rPr>
            </a:br>
            <a:r>
              <a:rPr lang="fr-FR" sz="3600" b="1" dirty="0">
                <a:solidFill>
                  <a:srgbClr val="FFCC00"/>
                </a:solidFill>
              </a:rPr>
              <a:t>Myocardite et péricardite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CE2CCE-D7BE-49E9-AD2C-6551FB374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5CC7FD-8363-4D33-BECB-B4E6C8D38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601"/>
          <a:stretch/>
        </p:blipFill>
        <p:spPr>
          <a:xfrm>
            <a:off x="6421120" y="0"/>
            <a:ext cx="5770880" cy="64643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97DF59-1915-4057-A0EA-A9A5867E5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3" r="2968"/>
          <a:stretch/>
        </p:blipFill>
        <p:spPr>
          <a:xfrm>
            <a:off x="239709" y="2052918"/>
            <a:ext cx="6018851" cy="44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67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2456" y="248064"/>
            <a:ext cx="10515600" cy="1325563"/>
          </a:xfrm>
        </p:spPr>
        <p:txBody>
          <a:bodyPr>
            <a:normAutofit/>
          </a:bodyPr>
          <a:lstStyle/>
          <a:p>
            <a:endParaRPr lang="fr-FR" sz="5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3200" b="1" dirty="0">
              <a:solidFill>
                <a:srgbClr val="002060"/>
              </a:solidFill>
            </a:endParaRP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11024" r="57547" b="10543"/>
          <a:stretch/>
        </p:blipFill>
        <p:spPr>
          <a:xfrm>
            <a:off x="0" y="19576"/>
            <a:ext cx="1582456" cy="15540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56" y="1197395"/>
            <a:ext cx="10394896" cy="54338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45140" y="2499908"/>
            <a:ext cx="2478156" cy="275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SARS-</a:t>
            </a:r>
            <a:r>
              <a:rPr lang="fr-FR" sz="1400" dirty="0" err="1"/>
              <a:t>Cov</a:t>
            </a:r>
            <a:r>
              <a:rPr lang="fr-FR" sz="1400" dirty="0"/>
              <a:t> dans le cœur </a:t>
            </a:r>
          </a:p>
        </p:txBody>
      </p:sp>
      <p:sp>
        <p:nvSpPr>
          <p:cNvPr id="8" name="Rectangle 7"/>
          <p:cNvSpPr/>
          <p:nvPr/>
        </p:nvSpPr>
        <p:spPr>
          <a:xfrm>
            <a:off x="5540825" y="4114800"/>
            <a:ext cx="2800535" cy="3776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Absence de SARS-</a:t>
            </a:r>
            <a:r>
              <a:rPr lang="fr-FR" sz="1400" dirty="0" err="1"/>
              <a:t>Cov</a:t>
            </a:r>
            <a:r>
              <a:rPr lang="fr-FR" sz="1400" dirty="0"/>
              <a:t> dans le cœur </a:t>
            </a:r>
          </a:p>
        </p:txBody>
      </p:sp>
      <p:sp>
        <p:nvSpPr>
          <p:cNvPr id="9" name="Rectangle 8"/>
          <p:cNvSpPr/>
          <p:nvPr/>
        </p:nvSpPr>
        <p:spPr>
          <a:xfrm>
            <a:off x="5540826" y="5952575"/>
            <a:ext cx="2478156" cy="275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SARS-</a:t>
            </a:r>
            <a:r>
              <a:rPr lang="fr-FR" sz="1400" dirty="0" err="1"/>
              <a:t>Cov</a:t>
            </a:r>
            <a:r>
              <a:rPr lang="fr-FR" sz="1400" dirty="0"/>
              <a:t> dans le cœur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792912" y="5825148"/>
            <a:ext cx="2728531" cy="38996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Absence de SARS-</a:t>
            </a:r>
            <a:r>
              <a:rPr lang="fr-FR" sz="1400" dirty="0" err="1"/>
              <a:t>Cov</a:t>
            </a:r>
            <a:r>
              <a:rPr lang="fr-FR" sz="1400" dirty="0"/>
              <a:t> dans le cœur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76722" y="3048000"/>
            <a:ext cx="2357470" cy="2736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Fibrose/inflammation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5623" y="6424005"/>
            <a:ext cx="2357470" cy="2736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Hypertrophie </a:t>
            </a:r>
            <a:r>
              <a:rPr lang="fr-FR" sz="1400" dirty="0" err="1"/>
              <a:t>myocytaire</a:t>
            </a:r>
            <a:endParaRPr lang="fr-FR" sz="1400" dirty="0"/>
          </a:p>
        </p:txBody>
      </p:sp>
      <p:sp>
        <p:nvSpPr>
          <p:cNvPr id="13" name="Rectangle 12"/>
          <p:cNvSpPr/>
          <p:nvPr/>
        </p:nvSpPr>
        <p:spPr>
          <a:xfrm>
            <a:off x="6191612" y="6290762"/>
            <a:ext cx="5785740" cy="404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400" dirty="0" err="1">
                <a:solidFill>
                  <a:srgbClr val="002060"/>
                </a:solidFill>
              </a:rPr>
              <a:t>Oudit</a:t>
            </a:r>
            <a:r>
              <a:rPr lang="fr-FR" sz="1400" dirty="0">
                <a:solidFill>
                  <a:srgbClr val="002060"/>
                </a:solidFill>
              </a:rPr>
              <a:t> GY, </a:t>
            </a:r>
            <a:r>
              <a:rPr lang="fr-FR" sz="1400" dirty="0" err="1">
                <a:solidFill>
                  <a:srgbClr val="002060"/>
                </a:solidFill>
              </a:rPr>
              <a:t>Eur</a:t>
            </a:r>
            <a:r>
              <a:rPr lang="fr-FR" sz="1400" dirty="0">
                <a:solidFill>
                  <a:srgbClr val="002060"/>
                </a:solidFill>
              </a:rPr>
              <a:t> J Clin </a:t>
            </a:r>
            <a:r>
              <a:rPr lang="fr-FR" sz="1400" dirty="0" err="1">
                <a:solidFill>
                  <a:srgbClr val="002060"/>
                </a:solidFill>
              </a:rPr>
              <a:t>Invest</a:t>
            </a:r>
            <a:r>
              <a:rPr lang="fr-FR" sz="1400" dirty="0">
                <a:solidFill>
                  <a:srgbClr val="002060"/>
                </a:solidFill>
              </a:rPr>
              <a:t>. 2009;39:618-625</a:t>
            </a:r>
          </a:p>
        </p:txBody>
      </p:sp>
    </p:spTree>
    <p:extLst>
      <p:ext uri="{BB962C8B-B14F-4D97-AF65-F5344CB8AC3E}">
        <p14:creationId xmlns:p14="http://schemas.microsoft.com/office/powerpoint/2010/main" val="3321328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8015" y="47303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8015" y="1873569"/>
            <a:ext cx="10915970" cy="3978592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Virus à tropisme cardiaque : responsable de péricardite, de myocardite (+/- CMD), de </a:t>
            </a:r>
            <a:r>
              <a:rPr lang="fr-FR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myopéricardite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/</a:t>
            </a:r>
            <a:r>
              <a:rPr lang="fr-FR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périmyocardite</a:t>
            </a:r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Causes prédominantes en Occident</a:t>
            </a:r>
          </a:p>
          <a:p>
            <a:endParaRPr lang="fr-FR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Rareté relative en Afrique</a:t>
            </a:r>
          </a:p>
        </p:txBody>
      </p:sp>
    </p:spTree>
    <p:extLst>
      <p:ext uri="{BB962C8B-B14F-4D97-AF65-F5344CB8AC3E}">
        <p14:creationId xmlns:p14="http://schemas.microsoft.com/office/powerpoint/2010/main" val="176402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2911" y="224194"/>
            <a:ext cx="5155250" cy="1400530"/>
          </a:xfrm>
          <a:noFill/>
          <a:ln>
            <a:noFill/>
          </a:ln>
        </p:spPr>
        <p:txBody>
          <a:bodyPr/>
          <a:lstStyle/>
          <a:p>
            <a:r>
              <a:rPr lang="fr-FR" sz="4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Mécanisme </a:t>
            </a:r>
            <a:br>
              <a:rPr lang="fr-FR" sz="4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fr-FR" sz="44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l’atteinte virale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1470" y="1848918"/>
            <a:ext cx="5155250" cy="4525884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Plusieurs portes d’entrée possibles (respiratoire, gastro-intestinale)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Replication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au sein de certains organes (rate, foie, pancréas…)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Dissémination au cœur via le sang ou le système  lymphatique</a:t>
            </a: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Fixation au niveau du récepteur (myocyte ou cellule endothéliale) </a:t>
            </a:r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FR" sz="3200" b="1" dirty="0">
                <a:solidFill>
                  <a:srgbClr val="FFE26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réplication ou lyse cellulaire et infection d’autres cellules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7522F1-2BDB-4C84-9031-E9FB4F15B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720" y="0"/>
            <a:ext cx="6762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6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utoShape 2" descr="data:image/jpeg;base64,/9j/4AAQSkZJRgABAQAAAQABAAD/2wCEAAkGBw0QDxAODg8PDQ0ODw8QDg4PDxAQDw8NFREWFxcRFhMYHCggJBsnGxMTITEhJTUtLi4uFyszODYsNygtMC8BCgoKDg0OGRAPFSsiFSU3Nyw3Ky0rKy0tKzc1NysrKzcsLTAtNzgrODU3KzcrKzIrNystODc3NSs3NzgrMisuLf/AABEIAKcBLgMBIgACEQEDEQH/xAAbAAEAAQUBAAAAAAAAAAAAAAAAAgEDBAUGB//EAD8QAAICAgAEBAQDBAcHBQAAAAECAAMEEQUSITEGE0FRBxQiYTJxgUJSYpEVIyQzkqHBNENTc7HR8BZEcoKy/8QAFwEBAQEBAAAAAAAAAAAAAAAAAAECBP/EABsRAQACAgMAAAAAAAAAAAAAAAABAwIRIUFR/9oADAMBAAIRAxEAPwD3GIiAiIgIiICIiAiIgIiICIiAiIgIiICIiAiIgIiICIiAiIgIiICIiAiIgIiICIiAiIgIiICIiAiIgIiICIiAiIgIiICIiAiIgIiICIiAiIgIiICIiAiIgIiICIiAiUJltsisd3X+YgXYiICIiAiIgIiICIiAiIgIiICIiAiIgIiICIiAiIgIiICcB8Z/EebgYFRwWCX5WSuPz8vM6qa3P0b6Btqo3O/nA/GHDNmPw+wDa0cYwXs+1bMyf/p0/nA67w/h2UYmPTbbZkW10ott1rs72Wa+pix699zYREBERAREQI2OFGz0AmqyeI+gbkH26tMPimWbHIB+hTofc+pmEBKMp8sH0LfdjLZyW9AB+kthZLklR1kREypERAREQEREBETFyuI41RC2301Mey2WIhP6EwMqJQEEbB2D1BHYiay/OttY1YnKSpK25LjmqqYdCijpzv8AYdB6nf0kMjiXFMfGUNfatYY6QE7extb5UQdWboeg2ZyXG/iFbj1vkLwfidmLX1e96lpAQd38tjzhfuwE6rB4VTUxs623sNPkWkPcw9ub0X+FdL9pieLLm+WbHq0cjN5sagEbAd1PNYR+6qB3P2XXrAzeC8Try8anLq5hVkVJagYaYKw3oj3mbMXheDXjUVY1Q1VRWlSD+FVAH/SZUBERAREQEREBE1ObxZvMbGxK/mclAPN2/JRjgjY82zR6kdQqgt66AO5quL5nFsRBk2X4N1YtrQ4q411T2CyxUCV2m5v6z6um10x6aEDq5zvhzOz8m7IvuT5XBSx6cSh6yt9wRirZFhbqASDyqNdOs2/Fc+vGouybTy1Y9T2uf4VUk/r0ml+HviK7ieCudbWlAuttFVaEtqpG5PqY9zzK3tA6WanxVwxsrCyMdNC16mNJPZchfqrb9HVZs7bFVS7EKigszE6CqBskn2ms8OZF91b5NpIryLDZi1FeU14nKBXzDvzMAXIPbn16QL/AuIrlY1OQoK+bWpZD+Kuzs9bfdWDKfuJnzks3j+Dw3iGPw/y7Efi1tlvOD/UV3EAE6J6F2HUL6ts9WO+ptuRfxMB9vX+UC5E1WfxymleZt6LKi9Or2MdKir3JJ9JVs6w+y/kOsuhtJxmV43rszUwMNRbtmW7IJ+hAqktyAdz01vtv3lrx1xeyjBtZXYPYVpQgka5+5GvXlDTgfhwR8+PtRaR+f0j/AFM6qaImvLPLpiZ509R+T9m/mJUYZ9x/nKm8D11HnzmaVGK3uv8AM/8AaTGMfcf5y0ciROTA6aIiZUiJqH4nZczV4SpZykq+VZv5ZGHQquutjA9wugNEFgRqBtiZqsjxPwytuSzOxEftytkVAg/cblp/DVFvXNezPJ7pe39n/IY66TXX9oE+5Mm/hXhTJ5RwMM19uT5anlH5DlgbPGyK7FD1OlqHs6MGU/kR0ljiHEq6dA81lr78uisc1thHsvt7sdKN9SJ5jTw8cJ45VjcIcDG4ktteTjObLMfEy0rFiuNftcmzybB13IBE9N4fw5Kdttrbn15t9mjbYR22QNBRs6UaA30Aga+3h+blf7Re2HSf/bYjatZev95k62PTpXy61+JhNNxP4W8BtqdWxOV2DH5jzr2uD6/GXZiSf/ludtOR47xj5rMXguKeZyos4nau9Y2H608w7WWbCgdwrE+0DWfDGjIfhOJjeaxoRX58lSVays2MVpqPcAIV247dl67K97RSlaqlahEQBVVRpVUegErRSiKtaKERFCoigBVUDQUAempOBQmaPgo+ZufiDf3ZU04K9NfLc22yB/zGAI/gRe2zJ+I7C/lYKHT5jMtmj9S4aaNzD1GwVQH0NoM3FaBQFUBVUAKB0AAHQCBKJbyL0rRrLGVK61Lu7HSqgGyxPtqaHHqsz0F97W0YLjmpxlZqbLaj1Ft7DTDY6isEAA/Vs9FDoQRKzgvCnAcccVv4hw9Bj8O+VGOfL2Ks3K8zma9R2KqNLz+p3r1J6nj/ABRqK1WlRdmXt5eJSToPb6sx9EUbZj6Aep0CHKeEviBZl5fEEyKqsPCw7PJqssci17QzDlIPckDeh22B1mz4N44qzOJXcOx8e8rjVl78mxTUqN05U8thzdd+uu3aZjYdfD8K/I5RkZNNF+RbeUXzr7xWWZt/cjQA6AaHpOT+AqK/Dr8xiHyczNvsyH/aLjWgf8Rb/wC8D0yc38QfEv8ARuBdkovmZHKy49ei27dfjYfuL+I/lruRNzxXiVONU1178iLoDQLM7k6WtFHVnJ0Ao6kmc7d4dfPx8p84eTfnY749VewxwsVuqp06c5YI7kdCVA6hQYG18JYPkYVClue161uyLfW7JsHPZYfzYn9OnpL39B4xyfnHVrMjp5bWWWOlP08v9VWTyqSO5ABO55vwHxVxrhSLw7iXCszOXHUV4+Zg1tcLKV6KD00ToD1B13Hv0+Pn8X4kAqY1vBcNv7y/IK/Pun7tVQ2EP8TdR6D1gQ8W0WcVrzMKjZx8ei9Xf9m/iXlN5dA91RmV2I/aCj0YTTfBPxJiDhK4t11ePkYL3JdXc61sFNjMG02un1a/NTPR8DCqoqSilBXVWvKij0HuT3JPck9STNTk+DOEW3nKswMWzIJ5msapTzN+8R2J+56wMMZH9LMFqDDhCMGsuIK/0g6npVWD18kEbZuz65Rtdk9SIUAdB0A6AD0ErA5/xTwVb2x8kU033YbOahaOnK4AbR0dN0BB0eomMMr3BUn31zf9p079pps/EB30lGtuyz0PIH5TsHoSDrWxv10T6yozD6jX2PeYeViWj+7Ib+Fjo/oZpcvJyU/FTaB7hCy/4h0lRZ+JNpfCBHau+tj+RDLv+bCcZ4GzAnEKQTrzA9f6lSQP5gToeIZ3no9DAkWjk167PbX33qcDxjEy+GZYrvXkupZbKm68loVth0b1Gx+nYztosia5wlmY5290ZvuR9+n+olOcf+ATVYHE0vprvrO0tQOPtvuD9wdj9JeN842md5okTdMA3yJyJB6TERMq5zKymzcmzCpYri4xUcQuRiGe1l5hiVsDsHRVnb0BCjqSV6CmpEVURVRFAVUUBVVR2AA7CWcDApoUpRWtaM72MF/asduZnJ7kknezMmAmmysu3IsbGxWNaVnlyssaPlt601b6Gz3PZfuegjxDMsvuOFjMUKgHMyV/3FbdqkPbzmH+FTzHuoN7MvqwsdK6KwWOqcTGU6NtpB0u++u7M3XQBY9oGox+HVNxOmuhQuPwmi0sB13m5XLrmY9S4rDsSep84E951kwOCcO+Xp5GbzLnZrci3WvNvc7Z9eg9APQAD0kPEfG6MDFuzMhuWqlC2vV27Ki/cnQH5wOZ+KfjocKx1SkCziOVtcWvXNy9gbWHsN6A9T+RmT8M/CzcPw+bIJs4jmN5+bax25tbqKy38IOvz2fWcL8MOB5HFs+zxHxJfo5z8jUdleZdgED9xOw922fTr7TAREQOW4LkjI4vxF+64NWNh19ujODdaR+ZNQP/AC/tOpnlvw/4wlXHuN8PvYJdflfMUBunOAOqj78rIde35T1KB5v8aOLmuvh+DzLXXxHNrTIdwSny1b1l1bRH0kumxvqAROwbgfm/7XdZlJ/wNLVjfka1/EPs5YfaYXj3wbj8Xxfl7map0bnouUbNdmtfh9QR0InJ8K8DeJqFWhfEHJjLpR/ZxbYE9gX6jp94He8Z4zj4da84LWOfLxsWkBrr7NdK60/16ADqSAJj8C4Xd5j5ubytm2ryrWp5qsPH3sUVn1J0C7ftEewUCPh3wrj4bNdzW5ebYOW3NyXNl7rvfKCeirv9ldCb6BF0DAqwBVgQQeoIPcGeeYnwytw7rLOE8UyeHU3PzWY3l131b9lDdvbZ2des9FiBouFeGa6rFvyL7+IZab5L8oqfK2NHyqlARCQdEgbPqZvYiAiIgIiICUMrKGBBjMe5dzIMtPA1t1MscmpsXWWHSBjKi72VUkdiQCR+st8V4TiZlflZdFeQgO1Drsq2tcyt3B+4mTyySwOa/wDSNGHQVwFsCKzOaWsa3oe/JzdfvqaQ5X3noqmaPjfhmu8mypvJuPU9No5+49D9xLv1HJNlfeWzl/eXsrw1nodeSbB+9WQ4P6d/8pZr4Bnt2xrf1Xl/6yj2KIiZUml8S8Wela6MflbOzHNWKrDmVSBt73A/3aL9R9+g7sJup4/wvx0lnH+I/wBnycy+pRhcOooQHSVufOJZiAoZwpLHpoD2gelUJj8Oxfrdiqnb2MOa7JyXPViFH1WOx7DuToDtHC8Ox7PnMpeW9lK007DDFoJ3y7/4jaBYj2AHQbNrhnDLndcvPKNkgHyaKyTRiAjqEJ/FZrYNhA6dAACd7uAnjfiFLvEvFhg0ll4Jwuz+13DoLskbDKjep7qPYczeonsN9YdWQkgMrKSp0wBGtg+8wuB8GxcKhcbEqFNKdlGyWY92Zj1LH3MDKw8WumtKakWuqpVStFGlVANAAS9EQEREDzj4nfDU8RsTOwbRi8TqC/WWZEtC/h2y9VcejD8j6Ebz4f4fHKqCvGcim+waFQrXdgQetlo0Cftr02Sd9OriAiIgIiICIiAiIgIiICIiAlJWUgQaW2l0y2RAssstMsyCJbYQMdlkeWXyJAiBESYMjqVEC4DJhpaEluBsIiICWMfCprLtXVXW1jc1jIiqXb3YjuZfiAiIgIiICIiAiIgIiICIiAiIgIiICIiAiIgIiICUlZSBEyLCTkTAtkSBEuGRIgWiJAiXiJAiBa1EnqU1ApKwJWBsIiICIiAiIgIiICIiAiIgIiICIiAiIgIiICIiAiIgIiICUlYgUMjJSJgRMgZcMhAiZAiXJTUC0RKS5qUIgQlNSeo1AzYiICIiAiIgIiICIiAiIgIiICIiAiIgIiICIiAiIgIiICIiBSUMrECJkSJIyJgRlNSUoRAjKESUoYEIktRqBlREQEREBERAREQEREBERAREQEREBERAREQEREBERAREQERECkREChkYiAkTKxAiZSViBExEQ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6" name="Picture 4" descr="http://le-manager-urbain.com/wp-content/uploads/2013/09/Mer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" y="-347730"/>
            <a:ext cx="12180517" cy="720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97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0" y="38159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Pathogénie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7D3A2EA-16AF-4150-A67F-9421EA7D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0" y="1554480"/>
            <a:ext cx="3285810" cy="34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fficher l’image source">
            <a:extLst>
              <a:ext uri="{FF2B5EF4-FFF2-40B4-BE49-F238E27FC236}">
                <a16:creationId xmlns:a16="http://schemas.microsoft.com/office/drawing/2014/main" id="{DA63ADF9-DFC3-4026-80C1-334DB4EC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80" y="2828212"/>
            <a:ext cx="3285809" cy="34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ficher l’image source">
            <a:extLst>
              <a:ext uri="{FF2B5EF4-FFF2-40B4-BE49-F238E27FC236}">
                <a16:creationId xmlns:a16="http://schemas.microsoft.com/office/drawing/2014/main" id="{ADFF2D20-78DB-4707-B669-80443FE4A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6" r="19329"/>
          <a:stretch/>
        </p:blipFill>
        <p:spPr bwMode="auto">
          <a:xfrm>
            <a:off x="8483600" y="3403457"/>
            <a:ext cx="3281679" cy="338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B9B0A8-FFAF-43E6-AD41-E45CF153DAEA}"/>
              </a:ext>
            </a:extLst>
          </p:cNvPr>
          <p:cNvSpPr/>
          <p:nvPr/>
        </p:nvSpPr>
        <p:spPr>
          <a:xfrm>
            <a:off x="646110" y="1554480"/>
            <a:ext cx="3295970" cy="447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Agression cardiaque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6F6D50-0F92-44BA-B66F-16D92B459B85}"/>
              </a:ext>
            </a:extLst>
          </p:cNvPr>
          <p:cNvSpPr/>
          <p:nvPr/>
        </p:nvSpPr>
        <p:spPr>
          <a:xfrm>
            <a:off x="4439919" y="2604692"/>
            <a:ext cx="3295970" cy="4470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Réaction immune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B879EC-37F7-41E8-BC59-5BCF854ED206}"/>
              </a:ext>
            </a:extLst>
          </p:cNvPr>
          <p:cNvSpPr/>
          <p:nvPr/>
        </p:nvSpPr>
        <p:spPr>
          <a:xfrm>
            <a:off x="8483600" y="2956417"/>
            <a:ext cx="3295970" cy="4470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CC"/>
                </a:solidFill>
              </a:rPr>
              <a:t>Inflammation</a:t>
            </a:r>
          </a:p>
        </p:txBody>
      </p:sp>
      <p:sp>
        <p:nvSpPr>
          <p:cNvPr id="5" name="Flèche : courbe vers le bas 4">
            <a:extLst>
              <a:ext uri="{FF2B5EF4-FFF2-40B4-BE49-F238E27FC236}">
                <a16:creationId xmlns:a16="http://schemas.microsoft.com/office/drawing/2014/main" id="{2DC79779-0911-45B3-807B-68A6F37DE8DA}"/>
              </a:ext>
            </a:extLst>
          </p:cNvPr>
          <p:cNvSpPr/>
          <p:nvPr/>
        </p:nvSpPr>
        <p:spPr>
          <a:xfrm rot="2276532">
            <a:off x="4048175" y="1529855"/>
            <a:ext cx="1601142" cy="756875"/>
          </a:xfrm>
          <a:prstGeom prst="curvedDownArrow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Flèche : courbe vers le bas 10">
            <a:extLst>
              <a:ext uri="{FF2B5EF4-FFF2-40B4-BE49-F238E27FC236}">
                <a16:creationId xmlns:a16="http://schemas.microsoft.com/office/drawing/2014/main" id="{0B75DE5E-8D04-467D-8093-9F539E7F022D}"/>
              </a:ext>
            </a:extLst>
          </p:cNvPr>
          <p:cNvSpPr/>
          <p:nvPr/>
        </p:nvSpPr>
        <p:spPr>
          <a:xfrm rot="1026972">
            <a:off x="7616039" y="1998263"/>
            <a:ext cx="1601142" cy="756875"/>
          </a:xfrm>
          <a:prstGeom prst="curvedDownArrow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4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390" y="406046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Pathogénie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B879EC-37F7-41E8-BC59-5BCF854ED206}"/>
              </a:ext>
            </a:extLst>
          </p:cNvPr>
          <p:cNvSpPr/>
          <p:nvPr/>
        </p:nvSpPr>
        <p:spPr>
          <a:xfrm>
            <a:off x="313215" y="1806576"/>
            <a:ext cx="3295970" cy="587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CC"/>
                </a:solidFill>
              </a:rPr>
              <a:t>Réaction inflammatoire exagérée et inappropriée</a:t>
            </a:r>
          </a:p>
        </p:txBody>
      </p:sp>
      <p:pic>
        <p:nvPicPr>
          <p:cNvPr id="5122" name="Picture 2" descr="Afficher l’image source">
            <a:extLst>
              <a:ext uri="{FF2B5EF4-FFF2-40B4-BE49-F238E27FC236}">
                <a16:creationId xmlns:a16="http://schemas.microsoft.com/office/drawing/2014/main" id="{58FB233A-EDE9-4BD0-BB0B-14131352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5" y="2369272"/>
            <a:ext cx="3295970" cy="28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eart, lymphocytic myocarditis">
            <a:extLst>
              <a:ext uri="{FF2B5EF4-FFF2-40B4-BE49-F238E27FC236}">
                <a16:creationId xmlns:a16="http://schemas.microsoft.com/office/drawing/2014/main" id="{DC59BF7A-9B9F-4389-B72C-EE72ACCDD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7"/>
          <a:stretch/>
        </p:blipFill>
        <p:spPr bwMode="auto">
          <a:xfrm>
            <a:off x="313214" y="5262880"/>
            <a:ext cx="3295969" cy="159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ficher l’image source">
            <a:extLst>
              <a:ext uri="{FF2B5EF4-FFF2-40B4-BE49-F238E27FC236}">
                <a16:creationId xmlns:a16="http://schemas.microsoft.com/office/drawing/2014/main" id="{388C98BE-C76E-4E7A-A36B-4CCA7EB02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3" t="64842"/>
          <a:stretch/>
        </p:blipFill>
        <p:spPr bwMode="auto">
          <a:xfrm>
            <a:off x="4504213" y="2823413"/>
            <a:ext cx="3295969" cy="39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fficher l’image source">
            <a:extLst>
              <a:ext uri="{FF2B5EF4-FFF2-40B4-BE49-F238E27FC236}">
                <a16:creationId xmlns:a16="http://schemas.microsoft.com/office/drawing/2014/main" id="{35E840F5-6966-4B5A-8036-FF6F5E9D5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816" y="3139809"/>
            <a:ext cx="3295969" cy="359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3BF445-1F79-4B35-A5F4-5A578CCED17C}"/>
              </a:ext>
            </a:extLst>
          </p:cNvPr>
          <p:cNvSpPr/>
          <p:nvPr/>
        </p:nvSpPr>
        <p:spPr>
          <a:xfrm>
            <a:off x="4504212" y="2259094"/>
            <a:ext cx="3295970" cy="587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CC"/>
                </a:solidFill>
              </a:rPr>
              <a:t>Remodelage, insuffisance cardiaque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8E5203-36B7-4563-B2F0-26F6B31AE412}"/>
              </a:ext>
            </a:extLst>
          </p:cNvPr>
          <p:cNvSpPr/>
          <p:nvPr/>
        </p:nvSpPr>
        <p:spPr>
          <a:xfrm>
            <a:off x="8582815" y="2654012"/>
            <a:ext cx="3295970" cy="5871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CC"/>
                </a:solidFill>
              </a:rPr>
              <a:t>Troubles du rythme et de la conduction</a:t>
            </a:r>
          </a:p>
        </p:txBody>
      </p:sp>
      <p:sp>
        <p:nvSpPr>
          <p:cNvPr id="17" name="Flèche : courbe vers le bas 16">
            <a:extLst>
              <a:ext uri="{FF2B5EF4-FFF2-40B4-BE49-F238E27FC236}">
                <a16:creationId xmlns:a16="http://schemas.microsoft.com/office/drawing/2014/main" id="{C4F34C54-D1BE-4DBD-A2DC-AD9D2FA691F8}"/>
              </a:ext>
            </a:extLst>
          </p:cNvPr>
          <p:cNvSpPr/>
          <p:nvPr/>
        </p:nvSpPr>
        <p:spPr>
          <a:xfrm rot="1312037">
            <a:off x="3560767" y="1287170"/>
            <a:ext cx="1601142" cy="756875"/>
          </a:xfrm>
          <a:prstGeom prst="curvedDownArrow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Flèche : courbe vers le bas 17">
            <a:extLst>
              <a:ext uri="{FF2B5EF4-FFF2-40B4-BE49-F238E27FC236}">
                <a16:creationId xmlns:a16="http://schemas.microsoft.com/office/drawing/2014/main" id="{D41132D6-9830-42A1-843E-DE4B356D09E2}"/>
              </a:ext>
            </a:extLst>
          </p:cNvPr>
          <p:cNvSpPr/>
          <p:nvPr/>
        </p:nvSpPr>
        <p:spPr>
          <a:xfrm rot="1312037">
            <a:off x="7702714" y="1698909"/>
            <a:ext cx="1601142" cy="756875"/>
          </a:xfrm>
          <a:prstGeom prst="curvedDownArrow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83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8E565-FA90-4DAF-9D8B-6E996845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980727-BEE8-4613-93C3-6314A86B7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2550C9-0107-4576-9A5D-E87AD957A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80" y="142240"/>
            <a:ext cx="5591737" cy="657352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3A27690-D928-4F1A-8273-1593A75AF54D}"/>
              </a:ext>
            </a:extLst>
          </p:cNvPr>
          <p:cNvSpPr/>
          <p:nvPr/>
        </p:nvSpPr>
        <p:spPr>
          <a:xfrm>
            <a:off x="248728" y="552553"/>
            <a:ext cx="4399280" cy="140053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Phase aiguë : lésion cardiaque, exposition d’AG (myosine cardiaque) et activation du système  immunitaire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DEBCA99-8886-4AA6-9C82-CF361A4955E6}"/>
              </a:ext>
            </a:extLst>
          </p:cNvPr>
          <p:cNvSpPr/>
          <p:nvPr/>
        </p:nvSpPr>
        <p:spPr>
          <a:xfrm>
            <a:off x="248728" y="2804122"/>
            <a:ext cx="4399280" cy="140053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Semaines : Inflammation (T Lymphocytes et anticorps dirigés contre les agents pathogènes ou les épitopes du cœur )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2FE8396-218A-4949-BE7C-DEBEDDEFED1D}"/>
              </a:ext>
            </a:extLst>
          </p:cNvPr>
          <p:cNvSpPr/>
          <p:nvPr/>
        </p:nvSpPr>
        <p:spPr>
          <a:xfrm>
            <a:off x="248728" y="5004752"/>
            <a:ext cx="4399280" cy="1609408"/>
          </a:xfrm>
          <a:prstGeom prst="round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FFFF99"/>
                </a:solidFill>
              </a:rPr>
              <a:t>Elimination du virus et guérison sans séquelle </a:t>
            </a:r>
          </a:p>
          <a:p>
            <a:pPr algn="ctr"/>
            <a:r>
              <a:rPr lang="fr-FR" sz="2000" b="1" dirty="0">
                <a:solidFill>
                  <a:srgbClr val="FFC000"/>
                </a:solidFill>
              </a:rPr>
              <a:t>ou</a:t>
            </a:r>
          </a:p>
          <a:p>
            <a:pPr algn="ctr"/>
            <a:r>
              <a:rPr lang="fr-FR" sz="2000" b="1" dirty="0">
                <a:solidFill>
                  <a:srgbClr val="FFFF99"/>
                </a:solidFill>
              </a:rPr>
              <a:t>Persistance de lésion myocardique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7289C43B-463B-4732-A1ED-C19B714DE211}"/>
              </a:ext>
            </a:extLst>
          </p:cNvPr>
          <p:cNvSpPr/>
          <p:nvPr/>
        </p:nvSpPr>
        <p:spPr>
          <a:xfrm>
            <a:off x="2001520" y="1953083"/>
            <a:ext cx="484632" cy="851039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4349E37D-E336-4296-94A0-1DC51FE46898}"/>
              </a:ext>
            </a:extLst>
          </p:cNvPr>
          <p:cNvSpPr/>
          <p:nvPr/>
        </p:nvSpPr>
        <p:spPr>
          <a:xfrm>
            <a:off x="2001520" y="4204652"/>
            <a:ext cx="484632" cy="851039"/>
          </a:xfrm>
          <a:prstGeom prst="down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4BF66CF-4E30-473D-904A-A512585FB9A7}"/>
              </a:ext>
            </a:extLst>
          </p:cNvPr>
          <p:cNvSpPr/>
          <p:nvPr/>
        </p:nvSpPr>
        <p:spPr>
          <a:xfrm>
            <a:off x="248728" y="2017873"/>
            <a:ext cx="11694544" cy="3287712"/>
          </a:xfrm>
          <a:prstGeom prst="round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/>
              <a:t>Atteinte péricardique : a-pauci-symptomatique, aigu sèche, rarement épanchement abondant, exceptionnellement constriction</a:t>
            </a:r>
          </a:p>
        </p:txBody>
      </p:sp>
    </p:spTree>
    <p:extLst>
      <p:ext uri="{BB962C8B-B14F-4D97-AF65-F5344CB8AC3E}">
        <p14:creationId xmlns:p14="http://schemas.microsoft.com/office/powerpoint/2010/main" val="315232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615278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Modalités évolutives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2015808"/>
            <a:ext cx="10661969" cy="4195481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Favorable, sujet a – ou – pauci- symptomatique (élimination du virus)</a:t>
            </a:r>
          </a:p>
          <a:p>
            <a:pPr marL="0" indent="0">
              <a:buNone/>
            </a:pPr>
            <a:endParaRPr lang="fr-FR" sz="1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Persistance du génome viral avec ou sans inflammation</a:t>
            </a:r>
          </a:p>
          <a:p>
            <a:pPr marL="0" indent="0">
              <a:buNone/>
            </a:pPr>
            <a:endParaRPr lang="fr-FR" sz="1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Réaction </a:t>
            </a:r>
            <a:r>
              <a:rPr lang="fr-FR" sz="32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autoimmune</a:t>
            </a:r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 exacerbée entretenant la dysfonction myocardique</a:t>
            </a:r>
            <a:endParaRPr lang="fr-FR" sz="3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fr-FR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56818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6111" y="279796"/>
            <a:ext cx="9404723" cy="1400530"/>
          </a:xfrm>
          <a:noFill/>
          <a:ln>
            <a:noFill/>
          </a:ln>
        </p:spPr>
        <p:txBody>
          <a:bodyPr/>
          <a:lstStyle/>
          <a:p>
            <a:r>
              <a:rPr lang="fr-FR" sz="4800" b="1" dirty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Virus à tropisme cardiaque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6111" y="1534160"/>
            <a:ext cx="11230929" cy="5212079"/>
          </a:xfrm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>
            <a:normAutofit/>
          </a:bodyPr>
          <a:lstStyle/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Plusieurs virus</a:t>
            </a:r>
          </a:p>
          <a:p>
            <a:endParaRPr lang="fr-FR" sz="105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Essentiellement : parvovirus B19 (P19V) et herpes virus 6</a:t>
            </a:r>
          </a:p>
          <a:p>
            <a:endParaRPr lang="fr-FR" sz="11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l"/>
            <a:r>
              <a:rPr lang="fr-FR" sz="3200" b="1" dirty="0">
                <a:latin typeface="Aharoni" panose="02010803020104030203" pitchFamily="2" charset="-79"/>
                <a:cs typeface="Aharoni" panose="02010803020104030203" pitchFamily="2" charset="-79"/>
              </a:rPr>
              <a:t>Virus généralement à rechercher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367CE-FEFA-4863-BA8F-8B035D383126}"/>
              </a:ext>
            </a:extLst>
          </p:cNvPr>
          <p:cNvSpPr/>
          <p:nvPr/>
        </p:nvSpPr>
        <p:spPr>
          <a:xfrm>
            <a:off x="646111" y="4140199"/>
            <a:ext cx="5890314" cy="2103120"/>
          </a:xfrm>
          <a:prstGeom prst="rect">
            <a:avLst/>
          </a:prstGeom>
          <a:solidFill>
            <a:srgbClr val="914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fr-FR" sz="2800" b="0" i="0" u="none" strike="noStrike" baseline="0" dirty="0">
                <a:latin typeface="Aharoni" panose="02010803020104030203" pitchFamily="2" charset="-79"/>
                <a:cs typeface="Aharoni" panose="02010803020104030203" pitchFamily="2" charset="-79"/>
              </a:rPr>
              <a:t>B19V </a:t>
            </a:r>
          </a:p>
          <a:p>
            <a:pPr lvl="1"/>
            <a:r>
              <a:rPr lang="fr-FR" sz="2800" b="0" i="0" u="none" strike="noStrike" baseline="0" dirty="0" err="1">
                <a:latin typeface="Aharoni" panose="02010803020104030203" pitchFamily="2" charset="-79"/>
                <a:cs typeface="Aharoni" panose="02010803020104030203" pitchFamily="2" charset="-79"/>
              </a:rPr>
              <a:t>adenovirus</a:t>
            </a:r>
            <a:endParaRPr lang="fr-FR" sz="2800" b="0" i="0" u="none" strike="noStrike" baseline="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fr-FR" sz="2800" b="0" i="0" u="none" strike="noStrike" baseline="0" dirty="0" err="1">
                <a:latin typeface="Aharoni" panose="02010803020104030203" pitchFamily="2" charset="-79"/>
                <a:cs typeface="Aharoni" panose="02010803020104030203" pitchFamily="2" charset="-79"/>
              </a:rPr>
              <a:t>cytomegalovirus</a:t>
            </a:r>
            <a:endParaRPr lang="fr-FR" sz="2800" b="0" i="0" u="none" strike="noStrike" baseline="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/>
            <a:r>
              <a:rPr lang="fr-FR" sz="2800" b="0" i="0" u="none" strike="noStrike" baseline="0" dirty="0" err="1">
                <a:latin typeface="Aharoni" panose="02010803020104030203" pitchFamily="2" charset="-79"/>
                <a:cs typeface="Aharoni" panose="02010803020104030203" pitchFamily="2" charset="-79"/>
              </a:rPr>
              <a:t>enterovirus</a:t>
            </a:r>
            <a:endParaRPr lang="fr-FR" sz="2800" b="0" i="0" u="none" strike="noStrike" baseline="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597328-C80B-41A8-8D64-651792F0796B}"/>
              </a:ext>
            </a:extLst>
          </p:cNvPr>
          <p:cNvSpPr/>
          <p:nvPr/>
        </p:nvSpPr>
        <p:spPr>
          <a:xfrm>
            <a:off x="5986726" y="4140199"/>
            <a:ext cx="5890314" cy="210312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fr-FR" sz="2800" b="0" i="0" u="none" strike="noStrike" baseline="0" dirty="0">
                <a:latin typeface="Aharoni" panose="02010803020104030203" pitchFamily="2" charset="-79"/>
                <a:cs typeface="Aharoni" panose="02010803020104030203" pitchFamily="2" charset="-79"/>
              </a:rPr>
              <a:t>virus Epstein- Barr </a:t>
            </a:r>
          </a:p>
          <a:p>
            <a:pPr lvl="1"/>
            <a:r>
              <a:rPr lang="fr-FR" sz="2800" b="0" i="0" u="none" strike="noStrike" baseline="0" dirty="0">
                <a:latin typeface="Aharoni" panose="02010803020104030203" pitchFamily="2" charset="-79"/>
                <a:cs typeface="Aharoni" panose="02010803020104030203" pitchFamily="2" charset="-79"/>
              </a:rPr>
              <a:t>virus </a:t>
            </a:r>
            <a:r>
              <a:rPr lang="en-US" sz="2800" b="0" i="0" u="none" strike="noStrike" baseline="0" dirty="0">
                <a:latin typeface="Aharoni" panose="02010803020104030203" pitchFamily="2" charset="-79"/>
                <a:cs typeface="Aharoni" panose="02010803020104030203" pitchFamily="2" charset="-79"/>
              </a:rPr>
              <a:t>hepatitis C  </a:t>
            </a:r>
          </a:p>
          <a:p>
            <a:pPr lvl="1"/>
            <a:r>
              <a:rPr lang="en-US" sz="2800" b="0" i="0" u="none" strike="noStrike" baseline="0" dirty="0">
                <a:latin typeface="Aharoni" panose="02010803020104030203" pitchFamily="2" charset="-79"/>
                <a:cs typeface="Aharoni" panose="02010803020104030203" pitchFamily="2" charset="-79"/>
              </a:rPr>
              <a:t>virus herpes simplex 1, 2, et 6 </a:t>
            </a:r>
          </a:p>
          <a:p>
            <a:pPr lvl="1"/>
            <a:r>
              <a:rPr lang="en-US" sz="2800" b="0" i="0" u="none" strike="noStrike" baseline="0" dirty="0">
                <a:latin typeface="Aharoni" panose="02010803020104030203" pitchFamily="2" charset="-79"/>
                <a:cs typeface="Aharoni" panose="02010803020104030203" pitchFamily="2" charset="-79"/>
              </a:rPr>
              <a:t>et virus influenza A et B</a:t>
            </a:r>
            <a:endParaRPr lang="fr-FR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21034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2130</TotalTime>
  <Words>997</Words>
  <Application>Microsoft Macintosh PowerPoint</Application>
  <PresentationFormat>Grand écran</PresentationFormat>
  <Paragraphs>193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9" baseType="lpstr">
      <vt:lpstr>Aharoni</vt:lpstr>
      <vt:lpstr>Arial</vt:lpstr>
      <vt:lpstr>Calibri</vt:lpstr>
      <vt:lpstr>Century Gothic</vt:lpstr>
      <vt:lpstr>LiberationSans</vt:lpstr>
      <vt:lpstr>LiberationSans-Bold</vt:lpstr>
      <vt:lpstr>LiberationSans-Italic</vt:lpstr>
      <vt:lpstr>Wingdings 3</vt:lpstr>
      <vt:lpstr>Ion</vt:lpstr>
      <vt:lpstr>Présentation PowerPoint</vt:lpstr>
      <vt:lpstr>  Epidémiologie des viroses à tropisme cardiaque</vt:lpstr>
      <vt:lpstr>Viroses à tropisme cardiaque</vt:lpstr>
      <vt:lpstr>Mécanisme  de l’atteinte virale</vt:lpstr>
      <vt:lpstr>Pathogénie</vt:lpstr>
      <vt:lpstr>Pathogénie</vt:lpstr>
      <vt:lpstr>Présentation PowerPoint</vt:lpstr>
      <vt:lpstr>Modalités évolutives</vt:lpstr>
      <vt:lpstr>Virus à tropisme cardiaque</vt:lpstr>
      <vt:lpstr>Présentation PowerPoint</vt:lpstr>
      <vt:lpstr>Définition</vt:lpstr>
      <vt:lpstr>Epidémiologie</vt:lpstr>
      <vt:lpstr>Epidémiologie</vt:lpstr>
      <vt:lpstr>A. Nombre de décès par myocardite/CMD chez les hommes (bleu) et les  femmes (rouge) entre 1990 et 2015</vt:lpstr>
      <vt:lpstr>Myocardite : une cause de mort subite</vt:lpstr>
      <vt:lpstr>Diagnostic</vt:lpstr>
      <vt:lpstr>Diagnostic</vt:lpstr>
      <vt:lpstr>Présentation PowerPoint</vt:lpstr>
      <vt:lpstr>Diagnostic</vt:lpstr>
      <vt:lpstr>Biopsie endomyocardique</vt:lpstr>
      <vt:lpstr>Présentation PowerPoint</vt:lpstr>
      <vt:lpstr>Présentation PowerPoint</vt:lpstr>
      <vt:lpstr>Critères diagnostiques</vt:lpstr>
      <vt:lpstr>Présentation PowerPoint</vt:lpstr>
      <vt:lpstr>Causes virales des myocardites</vt:lpstr>
      <vt:lpstr>Causes de  myocardite</vt:lpstr>
      <vt:lpstr>Causes virales</vt:lpstr>
      <vt:lpstr>Présentation PowerPoint</vt:lpstr>
      <vt:lpstr>Manifestations</vt:lpstr>
      <vt:lpstr>Présentation PowerPoint</vt:lpstr>
      <vt:lpstr>Présentation PowerPoint</vt:lpstr>
      <vt:lpstr>Péricardite</vt:lpstr>
      <vt:lpstr>Causes de péricardites virales</vt:lpstr>
      <vt:lpstr>Présentation PowerPoint</vt:lpstr>
      <vt:lpstr>Présentation PowerPoint</vt:lpstr>
      <vt:lpstr>VIH</vt:lpstr>
      <vt:lpstr>COVID – 19 Myocardite et péricardite</vt:lpstr>
      <vt:lpstr>Présentation PowerPoint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Nébivolol dans la prise en charge des hypertendus avec comorbidités</dc:title>
  <dc:creator>kane</dc:creator>
  <cp:lastModifiedBy>Rovic-Aimé Degnon</cp:lastModifiedBy>
  <cp:revision>167</cp:revision>
  <dcterms:created xsi:type="dcterms:W3CDTF">2016-03-11T16:05:42Z</dcterms:created>
  <dcterms:modified xsi:type="dcterms:W3CDTF">2021-10-28T09:02:31Z</dcterms:modified>
</cp:coreProperties>
</file>